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18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71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72" r:id="rId15"/>
    <p:sldId id="284" r:id="rId16"/>
    <p:sldId id="285" r:id="rId17"/>
    <p:sldId id="270" r:id="rId18"/>
  </p:sldIdLst>
  <p:sldSz cx="12192000" cy="6858000"/>
  <p:notesSz cx="6858000" cy="9144000"/>
  <p:embeddedFontLst>
    <p:embeddedFont>
      <p:font typeface="Avenir Next LT Pro" panose="020B0504020202020204" pitchFamily="34" charset="0"/>
      <p:regular r:id="rId20"/>
      <p:bold r:id="rId21"/>
      <p:italic r:id="rId22"/>
      <p:boldItalic r:id="rId23"/>
    </p:embeddedFont>
    <p:embeddedFont>
      <p:font typeface="Avenir Next LT Pro Light" panose="020B0304020202020204" pitchFamily="34" charset="0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itka Subheading" pitchFamily="2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C2A"/>
    <a:srgbClr val="FF5534"/>
    <a:srgbClr val="FFFFFF"/>
    <a:srgbClr val="FF542E"/>
    <a:srgbClr val="000000"/>
    <a:srgbClr val="FF1E55"/>
    <a:srgbClr val="FF1E54"/>
    <a:srgbClr val="B14AFF"/>
    <a:srgbClr val="01B0F1"/>
    <a:srgbClr val="70D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Destaqu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Destaqu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Estilo com Tema 2 - Destaqu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Estilo Escuro 1 - Destaqu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Estilo com Tema 1 - Destaqu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85BE263C-DBD7-4A20-BB59-AAB30ACAA65A}" styleName="Estilo Médio 3 - 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Estilo Claro 2 - Destaque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0A15C55-8517-42AA-B614-E9B94910E393}" styleName="Estilo Médio 2 - Destaqu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Estilo Médio 2 - Destaqu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Estilo Médio 2 - Destaqu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Estilo Médio 2 - Destaqu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Estilo Médio 2 - Destaqu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7"/>
    <p:restoredTop sz="95679"/>
  </p:normalViewPr>
  <p:slideViewPr>
    <p:cSldViewPr snapToGrid="0" snapToObjects="1">
      <p:cViewPr varScale="1">
        <p:scale>
          <a:sx n="149" d="100"/>
          <a:sy n="149" d="100"/>
        </p:scale>
        <p:origin x="714" y="108"/>
      </p:cViewPr>
      <p:guideLst/>
    </p:cSldViewPr>
  </p:slideViewPr>
  <p:outlineViewPr>
    <p:cViewPr>
      <p:scale>
        <a:sx n="33" d="100"/>
        <a:sy n="33" d="100"/>
      </p:scale>
      <p:origin x="0" y="-322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615E8-15A1-41B5-BFFE-32703B78650C}" type="datetimeFigureOut">
              <a:rPr lang="pt-PT" smtClean="0"/>
              <a:t>05/12/2022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6CA82-540F-4088-AF09-2C1506E5A6B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0845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6CA82-540F-4088-AF09-2C1506E5A6BE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695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6CA82-540F-4088-AF09-2C1506E5A6BE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3344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3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4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1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82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88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69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88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7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3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75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340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24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7" r:id="rId6"/>
    <p:sldLayoutId id="2147483812" r:id="rId7"/>
    <p:sldLayoutId id="2147483813" r:id="rId8"/>
    <p:sldLayoutId id="2147483814" r:id="rId9"/>
    <p:sldLayoutId id="2147483816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9822F4-43C5-594D-804D-D9C6AC0B9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351043"/>
            <a:ext cx="5334000" cy="2286000"/>
          </a:xfrm>
        </p:spPr>
        <p:txBody>
          <a:bodyPr>
            <a:normAutofit/>
          </a:bodyPr>
          <a:lstStyle/>
          <a:p>
            <a:pPr algn="l"/>
            <a:r>
              <a:rPr lang="pt-PT" sz="4400" b="1" dirty="0">
                <a:latin typeface="Nexa Bold"/>
              </a:rPr>
              <a:t>Programação Distribuída</a:t>
            </a:r>
            <a:endParaRPr lang="pt-PT" sz="4400" dirty="0">
              <a:latin typeface="Nexa Bold"/>
            </a:endParaRPr>
          </a:p>
        </p:txBody>
      </p:sp>
      <p:pic>
        <p:nvPicPr>
          <p:cNvPr id="14" name="Picture 3" descr="Computador com Windows 3D-fundo">
            <a:extLst>
              <a:ext uri="{FF2B5EF4-FFF2-40B4-BE49-F238E27FC236}">
                <a16:creationId xmlns:a16="http://schemas.microsoft.com/office/drawing/2014/main" id="{7E624E92-F2F9-4170-AB7D-BC0AD7B180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508" r="25508"/>
          <a:stretch/>
        </p:blipFill>
        <p:spPr>
          <a:xfrm>
            <a:off x="2" y="732510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4EB7CBBE-178B-4DB3-AD92-DED458BAE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52425"/>
            <a:ext cx="5185830" cy="65055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02195AC2-E378-C146-A8EA-B3908D974384}"/>
              </a:ext>
            </a:extLst>
          </p:cNvPr>
          <p:cNvSpPr txBox="1"/>
          <p:nvPr/>
        </p:nvSpPr>
        <p:spPr>
          <a:xfrm>
            <a:off x="6584469" y="4033979"/>
            <a:ext cx="42112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effectLst/>
                <a:latin typeface="Nexa Light" panose="02000000000000000000" pitchFamily="2" charset="0"/>
              </a:rPr>
              <a:t>O trabalho prático de Programação Distribuída consiste em desenvolver um sistema distribuído de reserva e compra de bilhetes para espetáculos.</a:t>
            </a:r>
          </a:p>
        </p:txBody>
      </p:sp>
      <p:pic>
        <p:nvPicPr>
          <p:cNvPr id="78" name="Gráfico 77" descr="Aspas de fecho">
            <a:extLst>
              <a:ext uri="{FF2B5EF4-FFF2-40B4-BE49-F238E27FC236}">
                <a16:creationId xmlns:a16="http://schemas.microsoft.com/office/drawing/2014/main" id="{9041DC17-154E-D54C-A6EF-38658C37B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83642" y="3934569"/>
            <a:ext cx="630821" cy="63082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AD19161-62B3-1E41-AA3A-429C39D337E8}"/>
              </a:ext>
            </a:extLst>
          </p:cNvPr>
          <p:cNvSpPr txBox="1"/>
          <p:nvPr/>
        </p:nvSpPr>
        <p:spPr>
          <a:xfrm>
            <a:off x="6095999" y="3588059"/>
            <a:ext cx="19912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solidFill>
                  <a:schemeClr val="bg1">
                    <a:lumMod val="50000"/>
                    <a:lumOff val="50000"/>
                  </a:schemeClr>
                </a:solidFill>
                <a:latin typeface="Nexa Light" panose="02000000000000000000" pitchFamily="2" charset="0"/>
              </a:rPr>
              <a:t>Trabalho Prático – Meta 1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F5764B6-7F2A-CEA4-3729-519C91D6DD1B}"/>
              </a:ext>
            </a:extLst>
          </p:cNvPr>
          <p:cNvSpPr txBox="1"/>
          <p:nvPr/>
        </p:nvSpPr>
        <p:spPr>
          <a:xfrm>
            <a:off x="11107513" y="6545999"/>
            <a:ext cx="10407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PT" sz="1200" dirty="0">
                <a:solidFill>
                  <a:schemeClr val="bg1">
                    <a:lumMod val="50000"/>
                    <a:lumOff val="50000"/>
                  </a:schemeClr>
                </a:solidFill>
                <a:latin typeface="Nexa Light" panose="02000000000000000000" pitchFamily="2" charset="0"/>
              </a:rPr>
              <a:t>2022/2023</a:t>
            </a:r>
          </a:p>
        </p:txBody>
      </p:sp>
    </p:spTree>
    <p:extLst>
      <p:ext uri="{BB962C8B-B14F-4D97-AF65-F5344CB8AC3E}">
        <p14:creationId xmlns:p14="http://schemas.microsoft.com/office/powerpoint/2010/main" val="3572853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ThreadTCP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7" name="Marcador de Posição de Conteúdo 6" descr="Uma imagem com texto&#10;&#10;Descrição gerada automaticamente">
            <a:extLst>
              <a:ext uri="{FF2B5EF4-FFF2-40B4-BE49-F238E27FC236}">
                <a16:creationId xmlns:a16="http://schemas.microsoft.com/office/drawing/2014/main" id="{FE87906B-E3F3-2329-7B0B-D653B6937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6984" y="2286000"/>
            <a:ext cx="10358031" cy="3817938"/>
          </a:xfrm>
        </p:spPr>
      </p:pic>
    </p:spTree>
    <p:extLst>
      <p:ext uri="{BB962C8B-B14F-4D97-AF65-F5344CB8AC3E}">
        <p14:creationId xmlns:p14="http://schemas.microsoft.com/office/powerpoint/2010/main" val="3817005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Heartbeat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6" name="Marcador de Posição de Conteúdo 5" descr="Uma imagem com texto&#10;&#10;Descrição gerada automaticamente">
            <a:extLst>
              <a:ext uri="{FF2B5EF4-FFF2-40B4-BE49-F238E27FC236}">
                <a16:creationId xmlns:a16="http://schemas.microsoft.com/office/drawing/2014/main" id="{B7E39116-B222-62AC-D195-5887CA053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30191" y="2951957"/>
            <a:ext cx="5299809" cy="2272506"/>
          </a:xfrm>
        </p:spPr>
      </p:pic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01E7721B-4EBA-A10E-59A5-EFF0A93FC152}"/>
              </a:ext>
            </a:extLst>
          </p:cNvPr>
          <p:cNvSpPr txBox="1">
            <a:spLocks/>
          </p:cNvSpPr>
          <p:nvPr/>
        </p:nvSpPr>
        <p:spPr>
          <a:xfrm>
            <a:off x="762000" y="2286000"/>
            <a:ext cx="4852988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A classe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Heartbeat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armazena a informação necessária para que os outros servidores tenham conhecimento do estado de um certo servidor. Esta classe guarda dados como o IP do servidor, o porto TCP do servidor, o número de conexões ativas, a versão da base de dados, etc...</a:t>
            </a:r>
          </a:p>
        </p:txBody>
      </p:sp>
    </p:spTree>
    <p:extLst>
      <p:ext uri="{BB962C8B-B14F-4D97-AF65-F5344CB8AC3E}">
        <p14:creationId xmlns:p14="http://schemas.microsoft.com/office/powerpoint/2010/main" val="3295301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Comparators</a:t>
            </a:r>
            <a:endParaRPr lang="pt-PT" sz="1900" dirty="0">
              <a:latin typeface="Nexa Light" panose="02000000000000000000" pitchFamily="2" charset="0"/>
            </a:endParaRPr>
          </a:p>
        </p:txBody>
      </p:sp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01E7721B-4EBA-A10E-59A5-EFF0A93FC152}"/>
              </a:ext>
            </a:extLst>
          </p:cNvPr>
          <p:cNvSpPr txBox="1">
            <a:spLocks/>
          </p:cNvSpPr>
          <p:nvPr/>
        </p:nvSpPr>
        <p:spPr>
          <a:xfrm>
            <a:off x="761999" y="2286001"/>
            <a:ext cx="10667999" cy="2679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Para podermos ordenar os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heartbeats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por vários parâmetros criámos dois comparadores: um para ordenar pela versão da base de dados e outro para ordenar pelo número de conexões ativas.</a:t>
            </a:r>
          </a:p>
        </p:txBody>
      </p:sp>
      <p:pic>
        <p:nvPicPr>
          <p:cNvPr id="7" name="Marcador de Posição de Conteúdo 6" descr="Uma imagem com texto&#10;&#10;Descrição gerada automaticamente">
            <a:extLst>
              <a:ext uri="{FF2B5EF4-FFF2-40B4-BE49-F238E27FC236}">
                <a16:creationId xmlns:a16="http://schemas.microsoft.com/office/drawing/2014/main" id="{D0DC36C0-019F-B168-4EFA-0D9632F58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250" y="4965700"/>
            <a:ext cx="7175500" cy="1130300"/>
          </a:xfrm>
        </p:spPr>
      </p:pic>
      <p:pic>
        <p:nvPicPr>
          <p:cNvPr id="10" name="Imagem 9" descr="Uma imagem com texto&#10;&#10;Descrição gerada automaticamente">
            <a:extLst>
              <a:ext uri="{FF2B5EF4-FFF2-40B4-BE49-F238E27FC236}">
                <a16:creationId xmlns:a16="http://schemas.microsoft.com/office/drawing/2014/main" id="{8A471F59-836B-14B2-AD31-DACBFDFA6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250" y="3835401"/>
            <a:ext cx="7181645" cy="97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739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b="1" dirty="0">
                <a:latin typeface="Nexa Light" panose="02000000000000000000" pitchFamily="2" charset="0"/>
              </a:rPr>
              <a:t>Comunicação entre o servidor e o cliente</a:t>
            </a:r>
            <a:endParaRPr lang="pt-PT" sz="1900" dirty="0">
              <a:latin typeface="Nexa Light" panose="02000000000000000000" pitchFamily="2" charset="0"/>
            </a:endParaRPr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4DEFCCF5-47D9-568B-DFA4-3963EF216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7917"/>
            <a:ext cx="10668000" cy="3818083"/>
          </a:xfrm>
        </p:spPr>
        <p:txBody>
          <a:bodyPr/>
          <a:lstStyle/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xa Light" panose="02000000000000000000" pitchFamily="2" charset="0"/>
                <a:ea typeface="+mn-ea"/>
                <a:cs typeface="+mn-cs"/>
              </a:rPr>
              <a:t>A comunicação entre o servidor e o cliente é efetuada através de objetos serializados.</a:t>
            </a: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xa Light" panose="02000000000000000000" pitchFamily="2" charset="0"/>
              <a:ea typeface="+mn-ea"/>
              <a:cs typeface="+mn-cs"/>
            </a:endParaRP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O servidor recebe um array de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strings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em que o primeiro elemento é uma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string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que indica que tipo de pedido é que o cliente está a fazer (por exemplo: LOGIN)</a:t>
            </a: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endParaRPr lang="pt-PT" altLang="pt-PT" sz="2000" dirty="0">
              <a:solidFill>
                <a:srgbClr val="FFFFFF"/>
              </a:solidFill>
              <a:latin typeface="Nexa Light" panose="02000000000000000000" pitchFamily="2" charset="0"/>
            </a:endParaRP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pt-PT" altLang="pt-PT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xa Light" panose="02000000000000000000" pitchFamily="2" charset="0"/>
                <a:ea typeface="+mn-ea"/>
                <a:cs typeface="+mn-cs"/>
              </a:rPr>
              <a:t>Os restantes argumentos são a informação necessária para realizar o pedido como por exemplo o nome de utilizador e a palavra-passe.</a:t>
            </a: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xa Light" panose="02000000000000000000" pitchFamily="2" charset="0"/>
              <a:ea typeface="+mn-ea"/>
              <a:cs typeface="+mn-cs"/>
            </a:endParaRPr>
          </a:p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O servidor comunica com a base de dados para atualizar ou fazer uma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query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e retorna ao cliente uma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string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indicativa do trabalho efetuado no servidor (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ex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: LOGIN_SUCCESSFUL).</a:t>
            </a:r>
            <a:endParaRPr kumimoji="0" lang="pt-PT" altLang="pt-PT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xa Light" panose="02000000000000000000" pitchFamily="2" charset="0"/>
              <a:ea typeface="+mn-ea"/>
              <a:cs typeface="+mn-cs"/>
            </a:endParaRP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43270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Manual de Utilizador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3DBE8F-CC54-9141-9642-644A85646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6105592" cy="3818083"/>
          </a:xfrm>
        </p:spPr>
        <p:txBody>
          <a:bodyPr>
            <a:normAutofit fontScale="85000" lnSpcReduction="10000"/>
          </a:bodyPr>
          <a:lstStyle/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Existem dois tipos de programas neste sistema: o cliente e o servidor.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Para que o cliente possa utilizar as funcionalidades do sistema de bilheteira online é necessário ter pelo menos um servidor a correr.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Antes de iniciar o servidor é necessário passar pela linha de comando os seguintes argumentos:</a:t>
            </a:r>
          </a:p>
          <a:p>
            <a:pPr lvl="1"/>
            <a:r>
              <a:rPr lang="pt-PT" altLang="pt-PT" sz="1600" dirty="0">
                <a:solidFill>
                  <a:srgbClr val="FFFFFF"/>
                </a:solidFill>
                <a:latin typeface="Nexa Light" panose="02000000000000000000"/>
              </a:rPr>
              <a:t>Porto UDP do servidor</a:t>
            </a:r>
          </a:p>
          <a:p>
            <a:pPr lvl="1"/>
            <a:r>
              <a:rPr lang="pt-PT" altLang="pt-PT" sz="1600" dirty="0">
                <a:solidFill>
                  <a:srgbClr val="FFFFFF"/>
                </a:solidFill>
                <a:latin typeface="Nexa Light" panose="02000000000000000000"/>
              </a:rPr>
              <a:t>Caminho para o diretório com as bases de dados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O servidor irá começar por procurar outros servidores no cluster e após 30 segundos está pronto a ser utilizado pelos clientes.</a:t>
            </a:r>
          </a:p>
          <a:p>
            <a:endParaRPr lang="pt-PT" altLang="pt-PT" sz="2600" dirty="0">
              <a:solidFill>
                <a:srgbClr val="FFFFFF"/>
              </a:solidFill>
              <a:latin typeface="Nexa Light" panose="02000000000000000000" pitchFamily="2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7B12E2E-4648-0414-5AD6-B0640C785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919" y="3005371"/>
            <a:ext cx="4449075" cy="1891681"/>
          </a:xfrm>
          <a:prstGeom prst="roundRect">
            <a:avLst>
              <a:gd name="adj" fmla="val 5512"/>
            </a:avLst>
          </a:prstGeom>
        </p:spPr>
      </p:pic>
    </p:spTree>
    <p:extLst>
      <p:ext uri="{BB962C8B-B14F-4D97-AF65-F5344CB8AC3E}">
        <p14:creationId xmlns:p14="http://schemas.microsoft.com/office/powerpoint/2010/main" val="3064823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Manual de Utilizador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3DBE8F-CC54-9141-9642-644A85646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6105592" cy="3818083"/>
          </a:xfrm>
        </p:spPr>
        <p:txBody>
          <a:bodyPr>
            <a:normAutofit fontScale="70000" lnSpcReduction="20000"/>
          </a:bodyPr>
          <a:lstStyle/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Podem ser abertos mais servidores sendo que cada um cria uma cópia da base de dados e atualiza consoante a informação presente nos outros servidores.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No caso do servidor não é necessário mais nenhuma interação sendo que tudo acontece a partir de agora através de pedidos no programa do cliente.</a:t>
            </a:r>
          </a:p>
          <a:p>
            <a:endParaRPr lang="pt-PT" altLang="pt-PT" sz="2000" dirty="0">
              <a:solidFill>
                <a:srgbClr val="FFFFFF"/>
              </a:solidFill>
              <a:latin typeface="Nexa Light" panose="02000000000000000000"/>
            </a:endParaRP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Para executar o cliente é necessário passar os seguintes argumentos pela linha de comandos:</a:t>
            </a:r>
          </a:p>
          <a:p>
            <a:pPr lvl="1"/>
            <a:r>
              <a:rPr lang="pt-PT" altLang="pt-PT" sz="1600" dirty="0">
                <a:solidFill>
                  <a:srgbClr val="FFFFFF"/>
                </a:solidFill>
                <a:latin typeface="Nexa Light" panose="02000000000000000000"/>
              </a:rPr>
              <a:t>IP do servidor UDP</a:t>
            </a:r>
          </a:p>
          <a:p>
            <a:pPr lvl="1"/>
            <a:r>
              <a:rPr lang="pt-PT" altLang="pt-PT" sz="1600" dirty="0">
                <a:solidFill>
                  <a:srgbClr val="FFFFFF"/>
                </a:solidFill>
                <a:latin typeface="Nexa Light" panose="02000000000000000000"/>
              </a:rPr>
              <a:t>Porto do servidor UDP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Estes argumentos servem para o cliente se conectar a um servidor por UDP e requisitar a lista de servidores disponíveis ordenados pela carga para que o cliente se possa ligar por TCP para então utilizar as funcionalidades da bilheteira online.</a:t>
            </a:r>
          </a:p>
          <a:p>
            <a:pPr lvl="1"/>
            <a:endParaRPr lang="pt-PT" altLang="pt-PT" sz="1600" dirty="0">
              <a:solidFill>
                <a:srgbClr val="FFFFFF"/>
              </a:solidFill>
              <a:latin typeface="Nexa Light" panose="02000000000000000000"/>
            </a:endParaRPr>
          </a:p>
          <a:p>
            <a:endParaRPr lang="pt-PT" altLang="pt-PT" sz="2600" dirty="0">
              <a:solidFill>
                <a:srgbClr val="FFFFFF"/>
              </a:solidFill>
              <a:latin typeface="Nexa Light" panose="020000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BE64467-0F49-347F-CC9E-EAE266DEE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656" y="2861336"/>
            <a:ext cx="4337640" cy="2069649"/>
          </a:xfrm>
          <a:prstGeom prst="roundRect">
            <a:avLst>
              <a:gd name="adj" fmla="val 7707"/>
            </a:avLst>
          </a:prstGeom>
        </p:spPr>
      </p:pic>
    </p:spTree>
    <p:extLst>
      <p:ext uri="{BB962C8B-B14F-4D97-AF65-F5344CB8AC3E}">
        <p14:creationId xmlns:p14="http://schemas.microsoft.com/office/powerpoint/2010/main" val="4135519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Manual de Utilizador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3DBE8F-CC54-9141-9642-644A85646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702744" cy="3818083"/>
          </a:xfrm>
        </p:spPr>
        <p:txBody>
          <a:bodyPr>
            <a:normAutofit/>
          </a:bodyPr>
          <a:lstStyle/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Após ter sido estabelecida uma conexão TCP com o servidor, é necessário que o cliente se autentique de forma a poder utilizar o resto do sistema.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Já com sessão iniciada, o utilizador pode editar o seu perfil, procurar espetáculos, reservar lugares e efetuar o pagamento.</a:t>
            </a: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/>
              </a:rPr>
              <a:t>O administrador pode também inserir e remover espetáculos e efetuar mais um número de operações pertinentes.</a:t>
            </a:r>
          </a:p>
          <a:p>
            <a:pPr lvl="1"/>
            <a:endParaRPr lang="pt-PT" altLang="pt-PT" sz="1600" dirty="0">
              <a:solidFill>
                <a:srgbClr val="FFFFFF"/>
              </a:solidFill>
              <a:latin typeface="Nexa Light" panose="02000000000000000000"/>
            </a:endParaRPr>
          </a:p>
          <a:p>
            <a:endParaRPr lang="pt-PT" altLang="pt-PT" sz="2600" dirty="0">
              <a:solidFill>
                <a:srgbClr val="FFFFFF"/>
              </a:solidFill>
              <a:latin typeface="Nexa Light" panose="02000000000000000000" pitchFamily="2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71C008F-406E-8206-09CC-00DADEEA5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797" y="2402505"/>
            <a:ext cx="3086531" cy="2743583"/>
          </a:xfrm>
          <a:prstGeom prst="roundRect">
            <a:avLst>
              <a:gd name="adj" fmla="val 4781"/>
            </a:avLst>
          </a:prstGeom>
        </p:spPr>
      </p:pic>
    </p:spTree>
    <p:extLst>
      <p:ext uri="{BB962C8B-B14F-4D97-AF65-F5344CB8AC3E}">
        <p14:creationId xmlns:p14="http://schemas.microsoft.com/office/powerpoint/2010/main" val="1975400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DAA1A-9D86-C348-98AE-F179C292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Trabalho realizado por: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FD045E1-96D0-F84D-95A3-4D2987B5C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400" dirty="0">
                <a:latin typeface="Nexa Light" panose="02000000000000000000" pitchFamily="2" charset="0"/>
              </a:rPr>
              <a:t>Tomás Gomes Silva </a:t>
            </a:r>
            <a:r>
              <a:rPr lang="pt-PT" sz="2400" dirty="0">
                <a:solidFill>
                  <a:schemeClr val="bg1">
                    <a:lumMod val="65000"/>
                    <a:lumOff val="35000"/>
                    <a:alpha val="70000"/>
                  </a:schemeClr>
                </a:solidFill>
                <a:latin typeface="Nexa Light" panose="02000000000000000000" pitchFamily="2" charset="0"/>
              </a:rPr>
              <a:t>- 2020143845</a:t>
            </a:r>
          </a:p>
          <a:p>
            <a:r>
              <a:rPr lang="pt-PT" sz="2400" dirty="0">
                <a:latin typeface="Nexa Light" panose="02000000000000000000" pitchFamily="2" charset="0"/>
              </a:rPr>
              <a:t>Rafael Gerardo Couto </a:t>
            </a:r>
            <a:r>
              <a:rPr lang="pt-PT" sz="2400" dirty="0">
                <a:solidFill>
                  <a:schemeClr val="bg1">
                    <a:lumMod val="65000"/>
                    <a:lumOff val="35000"/>
                    <a:alpha val="70000"/>
                  </a:schemeClr>
                </a:solidFill>
                <a:latin typeface="Nexa Light" panose="02000000000000000000" pitchFamily="2" charset="0"/>
              </a:rPr>
              <a:t>- 2019142454</a:t>
            </a:r>
          </a:p>
          <a:p>
            <a:r>
              <a:rPr lang="pt-PT" sz="2400" dirty="0">
                <a:latin typeface="Nexa Light" panose="02000000000000000000" pitchFamily="2" charset="0"/>
              </a:rPr>
              <a:t>Tânia Beatriz Moreira Guedes </a:t>
            </a:r>
            <a:r>
              <a:rPr lang="pt-PT" sz="2400" dirty="0">
                <a:solidFill>
                  <a:schemeClr val="bg1">
                    <a:lumMod val="65000"/>
                    <a:lumOff val="35000"/>
                    <a:alpha val="70000"/>
                  </a:schemeClr>
                </a:solidFill>
                <a:latin typeface="Nexa Light" panose="02000000000000000000" pitchFamily="2" charset="0"/>
              </a:rPr>
              <a:t>- 2020139445</a:t>
            </a:r>
          </a:p>
        </p:txBody>
      </p:sp>
    </p:spTree>
    <p:extLst>
      <p:ext uri="{BB962C8B-B14F-4D97-AF65-F5344CB8AC3E}">
        <p14:creationId xmlns:p14="http://schemas.microsoft.com/office/powerpoint/2010/main" val="2178023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1E5D54-9F8E-E34F-A388-328903A7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Índice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4338062-2F30-7E43-A5BA-992746370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722" y="2286000"/>
            <a:ext cx="10388278" cy="3818083"/>
          </a:xfrm>
        </p:spPr>
        <p:txBody>
          <a:bodyPr>
            <a:normAutofit lnSpcReduction="10000"/>
          </a:bodyPr>
          <a:lstStyle/>
          <a:p>
            <a:r>
              <a:rPr lang="pt-PT" sz="2000" dirty="0">
                <a:latin typeface="Nexa Light" panose="02000000000000000000" pitchFamily="2" charset="0"/>
              </a:rPr>
              <a:t>Opções Tomadas</a:t>
            </a:r>
          </a:p>
          <a:p>
            <a:r>
              <a:rPr lang="pt-PT" sz="2000" dirty="0">
                <a:latin typeface="Nexa Light" panose="02000000000000000000" pitchFamily="2" charset="0"/>
              </a:rPr>
              <a:t>Aspetos Relevantes</a:t>
            </a:r>
            <a:endParaRPr lang="pt-PT" sz="1600" dirty="0">
              <a:latin typeface="Nexa Light" panose="02000000000000000000" pitchFamily="2" charset="0"/>
            </a:endParaRPr>
          </a:p>
          <a:p>
            <a:pPr lvl="1"/>
            <a:r>
              <a:rPr lang="pt-PT" sz="1800" dirty="0" err="1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ThreadAtendeClientes</a:t>
            </a:r>
            <a:endParaRPr lang="pt-PT" sz="1800" dirty="0">
              <a:solidFill>
                <a:schemeClr val="tx1">
                  <a:lumMod val="65000"/>
                  <a:alpha val="70000"/>
                </a:schemeClr>
              </a:solidFill>
              <a:latin typeface="Nexa Light" panose="02000000000000000000" pitchFamily="2" charset="0"/>
            </a:endParaRPr>
          </a:p>
          <a:p>
            <a:pPr lvl="1"/>
            <a:r>
              <a:rPr lang="pt-PT" sz="1800" dirty="0" err="1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ThreadCliente</a:t>
            </a:r>
            <a:endParaRPr lang="pt-PT" sz="1800" dirty="0">
              <a:solidFill>
                <a:schemeClr val="tx1">
                  <a:lumMod val="65000"/>
                  <a:alpha val="70000"/>
                </a:schemeClr>
              </a:solidFill>
              <a:latin typeface="Nexa Light" panose="02000000000000000000" pitchFamily="2" charset="0"/>
            </a:endParaRPr>
          </a:p>
          <a:p>
            <a:pPr lvl="1"/>
            <a:r>
              <a:rPr lang="pt-PT" sz="1800" dirty="0" err="1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ThreadHeartbeat</a:t>
            </a:r>
            <a:endParaRPr lang="pt-PT" sz="1800" dirty="0">
              <a:solidFill>
                <a:schemeClr val="tx1">
                  <a:lumMod val="65000"/>
                  <a:alpha val="70000"/>
                </a:schemeClr>
              </a:solidFill>
              <a:latin typeface="Nexa Light" panose="02000000000000000000" pitchFamily="2" charset="0"/>
            </a:endParaRPr>
          </a:p>
          <a:p>
            <a:pPr lvl="1"/>
            <a:r>
              <a:rPr lang="pt-PT" sz="1800" dirty="0" err="1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ThreadInicialHeartbeat</a:t>
            </a:r>
            <a:endParaRPr lang="pt-PT" sz="1800" dirty="0">
              <a:solidFill>
                <a:schemeClr val="tx1">
                  <a:lumMod val="65000"/>
                  <a:alpha val="70000"/>
                </a:schemeClr>
              </a:solidFill>
              <a:latin typeface="Nexa Light" panose="02000000000000000000" pitchFamily="2" charset="0"/>
            </a:endParaRPr>
          </a:p>
          <a:p>
            <a:pPr lvl="1"/>
            <a:r>
              <a:rPr lang="pt-PT" sz="1800" dirty="0" err="1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ThreadTCP</a:t>
            </a:r>
            <a:endParaRPr lang="pt-PT" sz="1800" dirty="0">
              <a:solidFill>
                <a:schemeClr val="tx1">
                  <a:lumMod val="65000"/>
                  <a:alpha val="70000"/>
                </a:schemeClr>
              </a:solidFill>
              <a:latin typeface="Nexa Light" panose="02000000000000000000" pitchFamily="2" charset="0"/>
            </a:endParaRPr>
          </a:p>
          <a:p>
            <a:pPr lvl="1"/>
            <a:r>
              <a:rPr lang="pt-PT" sz="1800" dirty="0">
                <a:solidFill>
                  <a:schemeClr val="tx1">
                    <a:lumMod val="65000"/>
                    <a:alpha val="70000"/>
                  </a:schemeClr>
                </a:solidFill>
                <a:latin typeface="Nexa Light" panose="02000000000000000000" pitchFamily="2" charset="0"/>
              </a:rPr>
              <a:t>Comunicação entre o servidor e o cliente</a:t>
            </a:r>
          </a:p>
          <a:p>
            <a:r>
              <a:rPr lang="pt-PT" sz="2000" dirty="0">
                <a:latin typeface="Nexa Light" panose="02000000000000000000" pitchFamily="2" charset="0"/>
              </a:rPr>
              <a:t>Manual de Utilizador</a:t>
            </a:r>
            <a:endParaRPr lang="pt-PT" sz="1800" dirty="0"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747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Opções Tomadas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3DBE8F-CC54-9141-9642-644A85646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Uma das opções tomadas durante o desenvolvimento do servidor que divergiu do pedido no enunciado foi a sincronização entre as bases de dados. Em vez de utilizarmos os </a:t>
            </a:r>
            <a:r>
              <a:rPr lang="pt-PT" altLang="pt-PT" sz="2000" b="1" i="1" dirty="0">
                <a:solidFill>
                  <a:srgbClr val="FFFFFF"/>
                </a:solidFill>
                <a:latin typeface="Nexa Light" panose="02000000000000000000" pitchFamily="2" charset="0"/>
              </a:rPr>
              <a:t>Prepares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e </a:t>
            </a:r>
            <a:r>
              <a:rPr lang="pt-PT" altLang="pt-PT" sz="2000" b="1" i="1" dirty="0" err="1">
                <a:solidFill>
                  <a:srgbClr val="FFFFFF"/>
                </a:solidFill>
                <a:latin typeface="Nexa Light" panose="02000000000000000000" pitchFamily="2" charset="0"/>
              </a:rPr>
              <a:t>Commits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utilizámos apenas um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HashMap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que guarda a versão e a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query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associada a essa versão. Desta forma quando um servidor deteta que está desatualizado, o mesmo pede ao servidor com a versão mais recente o seu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HashMap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 que depois é utilizada para efetuar as alterações na base de dados local.</a:t>
            </a:r>
          </a:p>
        </p:txBody>
      </p:sp>
    </p:spTree>
    <p:extLst>
      <p:ext uri="{BB962C8B-B14F-4D97-AF65-F5344CB8AC3E}">
        <p14:creationId xmlns:p14="http://schemas.microsoft.com/office/powerpoint/2010/main" val="1085545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Opções Tomadas</a:t>
            </a:r>
          </a:p>
        </p:txBody>
      </p:sp>
      <p:pic>
        <p:nvPicPr>
          <p:cNvPr id="9" name="Marcador de Posição de Conteúdo 8" descr="Uma imagem com texto&#10;&#10;Descrição gerada automaticamente">
            <a:extLst>
              <a:ext uri="{FF2B5EF4-FFF2-40B4-BE49-F238E27FC236}">
                <a16:creationId xmlns:a16="http://schemas.microsoft.com/office/drawing/2014/main" id="{EF340925-9E6D-1640-1BD4-54C7C9324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3916" y="1943100"/>
            <a:ext cx="8638834" cy="4611270"/>
          </a:xfrm>
        </p:spPr>
      </p:pic>
    </p:spTree>
    <p:extLst>
      <p:ext uri="{BB962C8B-B14F-4D97-AF65-F5344CB8AC3E}">
        <p14:creationId xmlns:p14="http://schemas.microsoft.com/office/powerpoint/2010/main" val="3426937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3DBE8F-CC54-9141-9642-644A85646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Na base de dados decidimos criar uma tabela DATABASE com o campo VERSION que guarda um inteiro que representa a versão atual da base de dados.</a:t>
            </a:r>
          </a:p>
          <a:p>
            <a:endParaRPr lang="pt-PT" altLang="pt-PT" sz="2000" dirty="0">
              <a:solidFill>
                <a:srgbClr val="FFFFFF"/>
              </a:solidFill>
              <a:latin typeface="Nexa Light" panose="02000000000000000000" pitchFamily="2" charset="0"/>
            </a:endParaRPr>
          </a:p>
          <a:p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O servidor é constituído pelas seguintes </a:t>
            </a:r>
            <a:r>
              <a:rPr lang="pt-PT" altLang="pt-PT" sz="20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threads</a:t>
            </a:r>
            <a:r>
              <a:rPr lang="pt-PT" altLang="pt-PT" sz="2000" dirty="0">
                <a:solidFill>
                  <a:srgbClr val="FFFFFF"/>
                </a:solidFill>
                <a:latin typeface="Nexa Light" panose="02000000000000000000" pitchFamily="2" charset="0"/>
              </a:rPr>
              <a:t>:</a:t>
            </a:r>
          </a:p>
          <a:p>
            <a:pPr lvl="1"/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ThreadAtendeClientes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(UDP – envia a lista de servidores para o cliente)</a:t>
            </a:r>
          </a:p>
          <a:p>
            <a:pPr lvl="1"/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ThreadCliente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(TCP – interage com o utilizador do programa Cliente)</a:t>
            </a:r>
          </a:p>
          <a:p>
            <a:pPr lvl="1"/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ThreadHeartbeat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(UDP – envia e recebe </a:t>
            </a:r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heartbeats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e remove servidores inativos)</a:t>
            </a:r>
          </a:p>
          <a:p>
            <a:pPr lvl="1"/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ThreadInicialHeartbeat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(UDP – recebe </a:t>
            </a:r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heartbeats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durante 30 segundos)</a:t>
            </a:r>
          </a:p>
          <a:p>
            <a:pPr lvl="1"/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ThreadTCP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(TCP – recebe comunicações TCP e cria </a:t>
            </a:r>
            <a:r>
              <a:rPr lang="pt-PT" altLang="pt-PT" sz="1600" dirty="0" err="1">
                <a:solidFill>
                  <a:srgbClr val="FFFFFF"/>
                </a:solidFill>
                <a:latin typeface="Nexa Light" panose="02000000000000000000" pitchFamily="2" charset="0"/>
              </a:rPr>
              <a:t>threads</a:t>
            </a:r>
            <a:r>
              <a:rPr lang="pt-PT" altLang="pt-PT" sz="1600" dirty="0">
                <a:solidFill>
                  <a:srgbClr val="FFFFFF"/>
                </a:solidFill>
                <a:latin typeface="Nexa Light" panose="02000000000000000000" pitchFamily="2" charset="0"/>
              </a:rPr>
              <a:t> separadas para cada utilizador)</a:t>
            </a:r>
          </a:p>
        </p:txBody>
      </p:sp>
    </p:spTree>
    <p:extLst>
      <p:ext uri="{BB962C8B-B14F-4D97-AF65-F5344CB8AC3E}">
        <p14:creationId xmlns:p14="http://schemas.microsoft.com/office/powerpoint/2010/main" val="3525236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ThreadAtendeClientes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7" name="Marcador de Posição de Conteúdo 6" descr="Uma imagem com texto&#10;&#10;Descrição gerada automaticamente">
            <a:extLst>
              <a:ext uri="{FF2B5EF4-FFF2-40B4-BE49-F238E27FC236}">
                <a16:creationId xmlns:a16="http://schemas.microsoft.com/office/drawing/2014/main" id="{F6937846-558B-8393-4459-E9E5EA224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4469" y="2286000"/>
            <a:ext cx="8394615" cy="3823200"/>
          </a:xfrm>
        </p:spPr>
      </p:pic>
    </p:spTree>
    <p:extLst>
      <p:ext uri="{BB962C8B-B14F-4D97-AF65-F5344CB8AC3E}">
        <p14:creationId xmlns:p14="http://schemas.microsoft.com/office/powerpoint/2010/main" val="405709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ThreadCliente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6" name="Marcador de Posição de Conteúdo 5" descr="Uma imagem com texto&#10;&#10;Descrição gerada automaticamente">
            <a:extLst>
              <a:ext uri="{FF2B5EF4-FFF2-40B4-BE49-F238E27FC236}">
                <a16:creationId xmlns:a16="http://schemas.microsoft.com/office/drawing/2014/main" id="{21FFA5BE-80A0-54C5-B507-067BC46C2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8166" y="2286000"/>
            <a:ext cx="9355667" cy="3817938"/>
          </a:xfrm>
        </p:spPr>
      </p:pic>
    </p:spTree>
    <p:extLst>
      <p:ext uri="{BB962C8B-B14F-4D97-AF65-F5344CB8AC3E}">
        <p14:creationId xmlns:p14="http://schemas.microsoft.com/office/powerpoint/2010/main" val="278528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ThreadHeartbeat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7" name="Marcador de Posição de Conteúdo 6" descr="Uma imagem com texto&#10;&#10;Descrição gerada automaticamente">
            <a:extLst>
              <a:ext uri="{FF2B5EF4-FFF2-40B4-BE49-F238E27FC236}">
                <a16:creationId xmlns:a16="http://schemas.microsoft.com/office/drawing/2014/main" id="{389F7B7F-53EA-57E1-3B79-42936D3DA4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236" y="2286000"/>
            <a:ext cx="9897528" cy="3817938"/>
          </a:xfrm>
        </p:spPr>
      </p:pic>
    </p:spTree>
    <p:extLst>
      <p:ext uri="{BB962C8B-B14F-4D97-AF65-F5344CB8AC3E}">
        <p14:creationId xmlns:p14="http://schemas.microsoft.com/office/powerpoint/2010/main" val="962761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3C54B-CCC3-FB4A-B965-78946D46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latin typeface="Nexa Bold" panose="02000000000000000000" pitchFamily="2" charset="0"/>
              </a:rPr>
              <a:t>Aspetos Relevantes</a:t>
            </a:r>
            <a:br>
              <a:rPr lang="pt-PT" b="1" dirty="0">
                <a:latin typeface="Nexa Bold" panose="02000000000000000000" pitchFamily="2" charset="0"/>
              </a:rPr>
            </a:br>
            <a:r>
              <a:rPr lang="pt-PT" sz="1900" dirty="0" err="1">
                <a:latin typeface="Nexa Light" panose="02000000000000000000" pitchFamily="2" charset="0"/>
              </a:rPr>
              <a:t>ThreadInicialHeartbeat</a:t>
            </a:r>
            <a:endParaRPr lang="pt-PT" sz="1900" dirty="0">
              <a:latin typeface="Nexa Light" panose="02000000000000000000" pitchFamily="2" charset="0"/>
            </a:endParaRPr>
          </a:p>
        </p:txBody>
      </p:sp>
      <p:pic>
        <p:nvPicPr>
          <p:cNvPr id="6" name="Marcador de Posição de Conteúdo 5" descr="Uma imagem com texto&#10;&#10;Descrição gerada automaticamente">
            <a:extLst>
              <a:ext uri="{FF2B5EF4-FFF2-40B4-BE49-F238E27FC236}">
                <a16:creationId xmlns:a16="http://schemas.microsoft.com/office/drawing/2014/main" id="{AC4187C3-5E7E-DB34-2183-6498BEBD45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400557"/>
            <a:ext cx="10668000" cy="3588824"/>
          </a:xfrm>
        </p:spPr>
      </p:pic>
    </p:spTree>
    <p:extLst>
      <p:ext uri="{BB962C8B-B14F-4D97-AF65-F5344CB8AC3E}">
        <p14:creationId xmlns:p14="http://schemas.microsoft.com/office/powerpoint/2010/main" val="1661721527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311C1F"/>
      </a:dk2>
      <a:lt2>
        <a:srgbClr val="F0F3F3"/>
      </a:lt2>
      <a:accent1>
        <a:srgbClr val="E64C2A"/>
      </a:accent1>
      <a:accent2>
        <a:srgbClr val="D41845"/>
      </a:accent2>
      <a:accent3>
        <a:srgbClr val="E62AA5"/>
      </a:accent3>
      <a:accent4>
        <a:srgbClr val="C618D4"/>
      </a:accent4>
      <a:accent5>
        <a:srgbClr val="8A2AE6"/>
      </a:accent5>
      <a:accent6>
        <a:srgbClr val="4232D9"/>
      </a:accent6>
      <a:hlink>
        <a:srgbClr val="963F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2053</TotalTime>
  <Words>766</Words>
  <Application>Microsoft Office PowerPoint</Application>
  <PresentationFormat>Ecrã Panorâmico</PresentationFormat>
  <Paragraphs>68</Paragraphs>
  <Slides>17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5" baseType="lpstr">
      <vt:lpstr>Avenir Next LT Pro</vt:lpstr>
      <vt:lpstr>Arial</vt:lpstr>
      <vt:lpstr>Nexa Bold</vt:lpstr>
      <vt:lpstr>Sitka Subheading</vt:lpstr>
      <vt:lpstr>Avenir Next LT Pro Light</vt:lpstr>
      <vt:lpstr>Nexa Light</vt:lpstr>
      <vt:lpstr>Calibri</vt:lpstr>
      <vt:lpstr>PebbleVTI</vt:lpstr>
      <vt:lpstr>Programação Distribuída</vt:lpstr>
      <vt:lpstr>Índice</vt:lpstr>
      <vt:lpstr>Opções Tomadas</vt:lpstr>
      <vt:lpstr>Opções Tomadas</vt:lpstr>
      <vt:lpstr>Aspetos Relevantes</vt:lpstr>
      <vt:lpstr>Aspetos Relevantes ThreadAtendeClientes</vt:lpstr>
      <vt:lpstr>Aspetos Relevantes ThreadCliente</vt:lpstr>
      <vt:lpstr>Aspetos Relevantes ThreadHeartbeat</vt:lpstr>
      <vt:lpstr>Aspetos Relevantes ThreadInicialHeartbeat</vt:lpstr>
      <vt:lpstr>Aspetos Relevantes ThreadTCP</vt:lpstr>
      <vt:lpstr>Aspetos Relevantes Heartbeat</vt:lpstr>
      <vt:lpstr>Aspetos Relevantes Comparators</vt:lpstr>
      <vt:lpstr>Aspetos Relevantes Comunicação entre o servidor e o cliente</vt:lpstr>
      <vt:lpstr>Manual de Utilizador</vt:lpstr>
      <vt:lpstr>Manual de Utilizador</vt:lpstr>
      <vt:lpstr>Manual de Utilizador</vt:lpstr>
      <vt:lpstr>Trabalho realizado por: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Ferbal Sociedade Fabril de Embalagens Lda.</dc:title>
  <dc:creator>Tomás Gomes Silva</dc:creator>
  <cp:lastModifiedBy>Tomás Gomes Silva</cp:lastModifiedBy>
  <cp:revision>164</cp:revision>
  <dcterms:created xsi:type="dcterms:W3CDTF">2020-11-01T13:37:32Z</dcterms:created>
  <dcterms:modified xsi:type="dcterms:W3CDTF">2022-12-05T03:32:49Z</dcterms:modified>
</cp:coreProperties>
</file>

<file path=docProps/thumbnail.jpeg>
</file>